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>
        <p:scale>
          <a:sx n="100" d="100"/>
          <a:sy n="100" d="100"/>
        </p:scale>
        <p:origin x="-78" y="-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8EE1-7FE8-2CAA-5465-89CDEA6371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02F422-B7CA-7AF9-9D83-5BD1D168B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5FD2E-E74D-50DE-EA00-289459974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592C5-ACCA-50F5-E8DA-A0D9D38E9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DB704-2EE9-EC52-FEAD-ED9F1285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85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9245B-65A6-224B-3168-4C1C3336B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446BA-11EF-268E-188D-48E5D0985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A63B2-4713-DA41-48E0-BD899C3C2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2D7DC-BEAA-02D7-051D-A5F0ABE2D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94921-6163-4E0A-B1AC-2F84F5C16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2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7965C-32C1-C8D1-73E6-A3EADD068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C785B-39DA-8A29-3F3F-ABC810AE8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927EB-BAB6-E1C1-FA11-534DA0588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4B3B1-928B-0EF0-8F69-20F72D748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CE846-BDAE-6041-22B2-A76DF65F1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7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6649A-F59D-87A0-E5BF-45CCEC7C5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789FA-293E-48AA-87AA-A27B79ACD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574E0-9BE2-AB3D-798E-18AF6BA77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D1241-53DA-4341-386B-508D92C5B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0431E8-85C9-1CD5-CC3F-3960874D4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B12EC-1735-2DB0-96DF-A2CB44B6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8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C646C-EDA4-C424-B183-16B1ADDC0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3FAA4-1260-F619-A582-215106102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17AC5-A9CE-184B-8F81-70B72B154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3567C5-1A08-18AF-C524-0E6EB97A6A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8DD9B-8EB2-9E96-A0EF-0F06ED2E37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7C9850-8396-0B2D-7E51-6C2D07186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45C364-C011-B004-C527-AC5ED750D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0947BA-065D-7C05-B43D-45AED6DD9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48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DECC4-624B-EABD-0FDC-619FD1BED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26E331-C78E-BFB2-FE87-69A194F96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422319-6459-D81A-E33A-B6AE8D62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346D91-FCCF-FBAD-E726-B5E81A71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0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BA5664-CAA3-CB35-E8D8-C29AD26D4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3F4236-3F6E-3B88-0A04-BB49CA5E6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E3C30-E904-6591-0354-44DB29E9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78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F0C6C-6E91-907C-9E28-CEDED35B8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F4312-7767-D63A-46D3-920CED7DC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01D95-2A94-0829-1B69-6FEF84EEE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2835D-2B1C-7D6C-0A39-DDEBD1132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443AA-4712-6FB4-0EED-625CE0A67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F6380-A185-C46B-33DA-D0ECE41A9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E78A3-8660-D53D-0E64-B4FCD7501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7FA9A6-2EB8-AD04-B7BB-3175E84B3D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65E0B-1463-4B63-D422-2C24D77A2F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5C46B-BEB9-7C39-3F72-6087CE4E0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4C5EF-24CA-C768-2C2E-0BBCD19F6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9F654-E693-273F-7F8B-9B1C2A1C8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9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616E9-123E-0B4D-8225-4D0581256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4169F2-DCCC-6036-E8CC-A0F9E2F36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95446-7054-D720-C86D-F1A976AB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93D2F-0E13-DC10-B5A1-38921974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A92E2-6104-9CD6-2D40-E41798237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06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87FB86-2E31-95FB-DA7E-DD8A382D12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394834-DC0D-1463-5082-7C1D32AED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244C6-0133-5ACB-9E22-F1C0510D3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1AF13-9340-1CEA-E774-B3B900C1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78955-39DD-77F7-A021-CAD5E5BE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9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E26013-B9C9-C48A-BCCF-7E56A844E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4BB58-2171-71C2-97C6-37CC93065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1BF10-E1E7-8D44-38C8-5903C4AC5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9735C-902B-48C1-A0E8-0345D1F630FF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121E-45EA-2D05-7468-8DD4C58083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9BAB3-1707-AB93-D0B0-CA843ED36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68F22-E713-49C6-BF6D-205E54BF0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9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id.wikipedia.org/wiki/Hexadesimal" TargetMode="External"/><Relationship Id="rId3" Type="http://schemas.openxmlformats.org/officeDocument/2006/relationships/hyperlink" Target="https://id.wikipedia.org/wiki/0_%28angka%29" TargetMode="External"/><Relationship Id="rId7" Type="http://schemas.openxmlformats.org/officeDocument/2006/relationships/hyperlink" Target="https://id.wikipedia.org/wiki/Oktal" TargetMode="External"/><Relationship Id="rId12" Type="http://schemas.openxmlformats.org/officeDocument/2006/relationships/hyperlink" Target="https://id.wikipedia.org/wiki/ASCII" TargetMode="External"/><Relationship Id="rId2" Type="http://schemas.openxmlformats.org/officeDocument/2006/relationships/hyperlink" Target="https://id.wikipedia.org/wiki/Sistem_numeri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d.wikipedia.org/wiki/Abad_ke-17" TargetMode="External"/><Relationship Id="rId11" Type="http://schemas.openxmlformats.org/officeDocument/2006/relationships/hyperlink" Target="https://id.wikipedia.org/wiki/Komputer" TargetMode="External"/><Relationship Id="rId5" Type="http://schemas.openxmlformats.org/officeDocument/2006/relationships/hyperlink" Target="https://id.wikipedia.org/wiki/Gottfried_Wilhelm_Leibniz" TargetMode="External"/><Relationship Id="rId10" Type="http://schemas.openxmlformats.org/officeDocument/2006/relationships/hyperlink" Target="https://id.wikipedia.org/wiki/Bita" TargetMode="External"/><Relationship Id="rId4" Type="http://schemas.openxmlformats.org/officeDocument/2006/relationships/hyperlink" Target="https://id.wikipedia.org/wiki/1_%28angka%29" TargetMode="External"/><Relationship Id="rId9" Type="http://schemas.openxmlformats.org/officeDocument/2006/relationships/hyperlink" Target="https://id.wikipedia.org/wiki/Bi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d.wikipedia.org/wiki/Sistem_numeri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id.wikipedia.org/wiki/Sistem_bilangan_biner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d.wikipedia.org/wiki/Sistem_bilanga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Oktal" TargetMode="External"/><Relationship Id="rId2" Type="http://schemas.openxmlformats.org/officeDocument/2006/relationships/hyperlink" Target="https://id.wikipedia.org/wiki/Sistem_bilangan_bine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d.wikipedia.org/wiki/Komputer" TargetMode="External"/><Relationship Id="rId4" Type="http://schemas.openxmlformats.org/officeDocument/2006/relationships/hyperlink" Target="https://id.wikipedia.org/wiki/Heksadesima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Sistem_bilangan_biner" TargetMode="External"/><Relationship Id="rId2" Type="http://schemas.openxmlformats.org/officeDocument/2006/relationships/hyperlink" Target="https://id.wikipedia.org/wiki/Sistem_bilanga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Sistem_bilangan_desimal" TargetMode="External"/><Relationship Id="rId2" Type="http://schemas.openxmlformats.org/officeDocument/2006/relationships/hyperlink" Target="https://id.wikipedia.org/wiki/Sistem_bilangan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d.wikipedia.org/wiki/Pemrograman" TargetMode="External"/><Relationship Id="rId4" Type="http://schemas.openxmlformats.org/officeDocument/2006/relationships/hyperlink" Target="https://id.wikipedia.org/wiki/Memori_%28komputer%29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6609F-B258-35C3-2F70-5DEC875767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BILANGAN BINER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A5E4D-C5C2-71C9-D241-976DA3ABA7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Mugiatno</a:t>
            </a:r>
            <a:r>
              <a:rPr lang="en-US" dirty="0"/>
              <a:t> </a:t>
            </a:r>
            <a:r>
              <a:rPr lang="en-US" dirty="0" err="1"/>
              <a:t>Sumbodo</a:t>
            </a:r>
            <a:r>
              <a:rPr lang="en-US" dirty="0"/>
              <a:t>, </a:t>
            </a:r>
            <a:r>
              <a:rPr lang="en-US" dirty="0" err="1"/>
              <a:t>M.Koom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50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3D77-1BE5-059D-B929-15F695784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C1948-A32A-640E-48F9-0969F48EB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basis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dua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sebuah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numerik"/>
              </a:rPr>
              <a:t>sistem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numerik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numerik"/>
              </a:rPr>
              <a:t>penulisan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numerik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numerik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dua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simbol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yaitu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0 (angka)"/>
              </a:rPr>
              <a:t>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dan 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4" tooltip="1 (angka)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 modern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ditemukan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oleh 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5" tooltip="Gottfried Wilhelm Leibniz"/>
              </a:rPr>
              <a:t>Gottfried Wilhelm Leibniz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pada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6" tooltip="Abad ke-17"/>
              </a:rPr>
              <a:t>abad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6" tooltip="Abad ke-17"/>
              </a:rPr>
              <a:t> ke-17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ini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merupakan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dasar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semua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berbasis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digital.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kita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dapat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mengkonversinya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ke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7" tooltip="Oktal"/>
              </a:rPr>
              <a:t>Oktal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8" tooltip="Hexadesimal"/>
              </a:rPr>
              <a:t>Hexadesimal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ini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juga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dapat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kita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sebut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istilah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9" tooltip="Bit"/>
              </a:rPr>
              <a:t>bit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Binary Digit.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Pengelompokan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komputer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selalu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berjumlah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8, </a:t>
            </a:r>
          </a:p>
          <a:p>
            <a:pPr marL="0" indent="0">
              <a:buNone/>
            </a:pP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istilah</a:t>
            </a:r>
            <a:endParaRPr lang="en-US" b="0" i="0" dirty="0">
              <a:solidFill>
                <a:srgbClr val="444340"/>
              </a:solidFill>
              <a:effectLst/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 Byte/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10" tooltip="Bita"/>
              </a:rPr>
              <a:t>bita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 </a:t>
            </a:r>
          </a:p>
          <a:p>
            <a:pPr marL="0" indent="0">
              <a:buNone/>
            </a:pP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istilah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komputer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 Byte = 8 bit.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Kode-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kode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rancang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bangun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11" tooltip="Komputer"/>
              </a:rPr>
              <a:t>komputer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seperti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12" tooltip="ASCII"/>
              </a:rPr>
              <a:t>ASCII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American Standard Code for Information Interchange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peng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-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kode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-an 1 Byte.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8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DFABC-201B-B8A1-0DBB-5F20E24CF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Bit di paling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kanan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0,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dikenal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sebagai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Least Significant Bit (LSB).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Bit di paling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kiri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1,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dikenal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sebagai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bit paling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signifikan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(Most significant bit = MSB)</a:t>
            </a:r>
          </a:p>
          <a:p>
            <a:pPr algn="l" fontAlgn="base"/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otasi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digital: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4 bits = Nibble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8 bits = Byte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16 bits = Word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32 bits = Double word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64 bits = Quad Word (or paragraph)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444340"/>
              </a:solidFill>
              <a:effectLst/>
              <a:latin typeface="inherit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66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FC8EA-C6B7-9E1C-F46F-348CED42E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err="1">
                <a:solidFill>
                  <a:srgbClr val="444340"/>
                </a:solidFill>
                <a:effectLst/>
                <a:latin typeface="inherit"/>
              </a:rPr>
              <a:t>Perhitungan</a:t>
            </a: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1" i="0" dirty="0" err="1">
                <a:solidFill>
                  <a:srgbClr val="444340"/>
                </a:solidFill>
                <a:effectLst/>
                <a:latin typeface="inherit"/>
              </a:rPr>
              <a:t>bilangan</a:t>
            </a: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 biner</a:t>
            </a:r>
            <a:br>
              <a:rPr lang="en-US" b="1" i="0" dirty="0">
                <a:solidFill>
                  <a:srgbClr val="444340"/>
                </a:solidFill>
                <a:effectLst/>
                <a:latin typeface="Yrsa"/>
              </a:rPr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9623DE9-EB4B-56E4-EC79-9585B600FF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102544"/>
              </p:ext>
            </p:extLst>
          </p:nvPr>
        </p:nvGraphicFramePr>
        <p:xfrm>
          <a:off x="4163331" y="1607994"/>
          <a:ext cx="3865338" cy="4379688"/>
        </p:xfrm>
        <a:graphic>
          <a:graphicData uri="http://schemas.openxmlformats.org/drawingml/2006/table">
            <a:tbl>
              <a:tblPr/>
              <a:tblGrid>
                <a:gridCol w="1932669">
                  <a:extLst>
                    <a:ext uri="{9D8B030D-6E8A-4147-A177-3AD203B41FA5}">
                      <a16:colId xmlns:a16="http://schemas.microsoft.com/office/drawing/2014/main" val="1078880306"/>
                    </a:ext>
                  </a:extLst>
                </a:gridCol>
                <a:gridCol w="1932669">
                  <a:extLst>
                    <a:ext uri="{9D8B030D-6E8A-4147-A177-3AD203B41FA5}">
                      <a16:colId xmlns:a16="http://schemas.microsoft.com/office/drawing/2014/main" val="1189512308"/>
                    </a:ext>
                  </a:extLst>
                </a:gridCol>
              </a:tblGrid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 b="1" cap="all">
                          <a:effectLst/>
                          <a:latin typeface="inherit"/>
                        </a:rPr>
                        <a:t>DESIMAL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 b="1" cap="all">
                          <a:effectLst/>
                          <a:latin typeface="inherit"/>
                        </a:rPr>
                        <a:t>BINER (8 BIT )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941493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0000 0000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991843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0000 0001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92807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2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0000 0010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101172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3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0000 0011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55838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4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0000 0100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88759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5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0000 0101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15604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6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0000 0110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454726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7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0000 0111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15350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8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0000 1000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903177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9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0000 1001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773479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10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0000 1010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308670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11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0000 1011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272468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12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0000 1100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319470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13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0000 1101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524066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14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0000 1110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51857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15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0000 1111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025838"/>
                  </a:ext>
                </a:extLst>
              </a:tr>
              <a:tr h="24174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>
                          <a:effectLst/>
                          <a:latin typeface="inherit"/>
                        </a:rPr>
                        <a:t>16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 dirty="0">
                          <a:effectLst/>
                          <a:latin typeface="inherit"/>
                        </a:rPr>
                        <a:t>0001 000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81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560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DC28E-D0B2-D2A6-5268-CE8C6A2E1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sng" dirty="0" err="1">
                <a:solidFill>
                  <a:srgbClr val="15B6B8"/>
                </a:solidFill>
                <a:effectLst/>
                <a:latin typeface="inherit"/>
                <a:hlinkClick r:id="rId2" tooltip="Sistem numerik"/>
              </a:rPr>
              <a:t>sistem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inherit"/>
                <a:hlinkClick r:id="rId2" tooltip="Sistem numerik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inherit"/>
                <a:hlinkClick r:id="rId2" tooltip="Sistem numerik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6BE71-1D3C-C111-DA76-2DD70CAEF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fontAlgn="base"/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Perhitungan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mirip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menghitung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inherit"/>
                <a:hlinkClick r:id="rId2" tooltip="Sistem numerik"/>
              </a:rPr>
              <a:t>sistem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inherit"/>
                <a:hlinkClick r:id="rId2" tooltip="Sistem numerik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inherit"/>
                <a:hlinkClick r:id="rId2" tooltip="Sistem numerik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lain.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Dimulai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pertama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dan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selanjutnya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perhitungan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mnggunakan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0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hingga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9,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sedangkan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0 dan 1.</a:t>
            </a:r>
          </a:p>
          <a:p>
            <a:pPr algn="l" fontAlgn="base"/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contoh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: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mengubah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menjadi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</a:t>
            </a:r>
          </a:p>
          <a:p>
            <a:pPr algn="l" fontAlgn="base"/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= 10.</a:t>
            </a:r>
          </a:p>
          <a:p>
            <a:pPr algn="l" fontAlgn="base"/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berdasarkan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referensi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diatas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mendekati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10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8 (2</a:t>
            </a:r>
            <a:r>
              <a:rPr lang="en-US" b="0" i="0" baseline="30000" dirty="0">
                <a:solidFill>
                  <a:srgbClr val="444340"/>
                </a:solidFill>
                <a:effectLst/>
                <a:latin typeface="inherit"/>
              </a:rPr>
              <a:t>3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selanjutnya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hasil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pengurangan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10-8 = 2 (2</a:t>
            </a:r>
            <a:r>
              <a:rPr lang="en-US" b="0" i="0" baseline="30000" dirty="0">
                <a:solidFill>
                  <a:srgbClr val="444340"/>
                </a:solidFill>
                <a:effectLst/>
                <a:latin typeface="inherit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sehingga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dapat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dijabarkan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seperti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berikut</a:t>
            </a:r>
            <a:endParaRPr lang="en-US" b="0" i="0" dirty="0">
              <a:solidFill>
                <a:srgbClr val="444340"/>
              </a:solidFill>
              <a:effectLst/>
              <a:latin typeface="Source Sans Pro" panose="020B0503030403020204" pitchFamily="34" charset="0"/>
            </a:endParaRPr>
          </a:p>
          <a:p>
            <a:pPr algn="l" fontAlgn="base"/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10 = (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x 2</a:t>
            </a:r>
            <a:r>
              <a:rPr lang="en-US" b="0" i="0" baseline="30000" dirty="0">
                <a:solidFill>
                  <a:srgbClr val="444340"/>
                </a:solidFill>
                <a:effectLst/>
                <a:latin typeface="inherit"/>
              </a:rPr>
              <a:t>3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 + (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x 2</a:t>
            </a:r>
            <a:r>
              <a:rPr lang="en-US" b="0" i="0" baseline="30000" dirty="0">
                <a:solidFill>
                  <a:srgbClr val="444340"/>
                </a:solidFill>
                <a:effectLst/>
                <a:latin typeface="inherit"/>
              </a:rPr>
              <a:t>2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 + (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x 2</a:t>
            </a:r>
            <a:r>
              <a:rPr lang="en-US" b="0" i="0" baseline="30000" dirty="0">
                <a:solidFill>
                  <a:srgbClr val="444340"/>
                </a:solidFill>
                <a:effectLst/>
                <a:latin typeface="inherit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 + (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x 2</a:t>
            </a:r>
            <a:r>
              <a:rPr lang="en-US" b="0" i="0" baseline="30000" dirty="0">
                <a:solidFill>
                  <a:srgbClr val="444340"/>
                </a:solidFill>
                <a:effectLst/>
                <a:latin typeface="inherit"/>
              </a:rPr>
              <a:t>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).</a:t>
            </a:r>
          </a:p>
          <a:p>
            <a:pPr algn="l" fontAlgn="base"/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perhitungan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di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atas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10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1010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332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5F859-97A5-6787-07D2-CBE41D4A2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1382"/>
            <a:ext cx="10515600" cy="5165581"/>
          </a:xfrm>
        </p:spPr>
        <p:txBody>
          <a:bodyPr>
            <a:normAutofit fontScale="92500" lnSpcReduction="10000"/>
          </a:bodyPr>
          <a:lstStyle/>
          <a:p>
            <a:pPr algn="l" fontAlgn="base"/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dapat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juga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cara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lain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yaitu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10 : 2 = 5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(0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menjadi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terakhir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biner), 5(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hasil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pembagian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pertama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 : 2 = 2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(1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menjadi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kedua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terakhir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biner), 2(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hasil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pembagian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kedua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): 2 = 1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(0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menjadi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ketiga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terakhir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biner), 1 (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hasil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pembagian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ketiga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): 2 = 0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(1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menjadi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pertama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biner)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karena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hasil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bagi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sudah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0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habis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sehingga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= 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1010</a:t>
            </a:r>
            <a:endParaRPr lang="en-US" b="0" i="0" dirty="0">
              <a:solidFill>
                <a:srgbClr val="444340"/>
              </a:solidFill>
              <a:effectLst/>
              <a:latin typeface="Source Sans Pro" panose="020B0503030403020204" pitchFamily="34" charset="0"/>
            </a:endParaRPr>
          </a:p>
          <a:p>
            <a:pPr algn="l" fontAlgn="base"/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cara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singkat</a:t>
            </a:r>
            <a:endParaRPr lang="en-US" b="0" i="0" dirty="0">
              <a:solidFill>
                <a:srgbClr val="444340"/>
              </a:solidFill>
              <a:effectLst/>
              <a:latin typeface="Source Sans Pro" panose="020B0503030403020204" pitchFamily="34" charset="0"/>
            </a:endParaRPr>
          </a:p>
          <a:p>
            <a:pPr algn="l" fontAlgn="base"/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10:2=5(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),</a:t>
            </a:r>
          </a:p>
          <a:p>
            <a:pPr algn="l" fontAlgn="base"/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5:2=2(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),</a:t>
            </a:r>
          </a:p>
          <a:p>
            <a:pPr algn="l" fontAlgn="base"/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2:2=1(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0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),</a:t>
            </a:r>
          </a:p>
          <a:p>
            <a:pPr algn="l" fontAlgn="base"/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1:2=0(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)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hasil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bagi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dibaca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belakang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menjadi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1010</a:t>
            </a:r>
            <a:endParaRPr lang="en-US" b="0" i="0" dirty="0">
              <a:solidFill>
                <a:srgbClr val="444340"/>
              </a:solidFill>
              <a:effectLst/>
              <a:latin typeface="Source Sans Pro" panose="020B0503030403020204" pitchFamily="34" charset="0"/>
            </a:endParaRPr>
          </a:p>
          <a:p>
            <a:pPr algn="l" fontAlgn="base"/>
            <a:r>
              <a:rPr lang="en-US" b="0" i="0" u="sng" dirty="0">
                <a:solidFill>
                  <a:srgbClr val="15B6B8"/>
                </a:solidFill>
                <a:effectLst/>
                <a:latin typeface="inherit"/>
                <a:hlinkClick r:id="rId2"/>
              </a:rPr>
              <a:t>https://id.wikipedia.org/wiki/Sistem</a:t>
            </a:r>
            <a:endParaRPr lang="en-US" b="0" i="0" dirty="0">
              <a:solidFill>
                <a:srgbClr val="444340"/>
              </a:solidFill>
              <a:effectLst/>
              <a:latin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2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D2F52-A3B7-4501-1E16-7399A5B17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Konversi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ke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35D72-9B05-D26E-56CA-375A563B2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Untuk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mengubah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ke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 juga sangat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sederhana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Anda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hanya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membagi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nilai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2 dan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kemudian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menuliskan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sisanya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ulangi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proses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ini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sampai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Anda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tidak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bisa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membagi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2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lagi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misalnya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kita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mengambil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nilai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157: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75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DF934-C185-AD71-42D9-6E1FD4DA4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382" y="758825"/>
            <a:ext cx="10515600" cy="5461866"/>
          </a:xfrm>
        </p:spPr>
        <p:txBody>
          <a:bodyPr/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57 ÷ 2 = 78         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1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78 ÷ 2 = 39           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0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39 ÷ 2 = 19           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1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19 ÷ 2 = 9              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1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9 ÷ 2 = 4                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1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4 ÷ 2 = 2                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0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2 ÷ 2 = 1                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0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444340"/>
                </a:solidFill>
                <a:effectLst/>
                <a:latin typeface="inherit"/>
              </a:rPr>
              <a:t>1 ÷ 2 = 0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                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inherit"/>
              </a:rPr>
              <a:t>sisa</a:t>
            </a:r>
            <a:r>
              <a:rPr lang="en-US" b="0" i="0" dirty="0">
                <a:solidFill>
                  <a:srgbClr val="444340"/>
                </a:solidFill>
                <a:effectLst/>
                <a:latin typeface="inherit"/>
              </a:rPr>
              <a:t> 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755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D2724-9202-E716-15D1-6CC999C3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 DESIMAL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F94F9B0-3818-B9A4-EBE5-DB04212537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1" y="1646805"/>
            <a:ext cx="10515600" cy="47089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persepuluhan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kumimoji="0" lang="en-US" altLang="en-US" sz="2400" b="0" i="0" u="sng" strike="noStrike" cap="none" normalizeH="0" baseline="0" dirty="0" err="1">
                <a:ln>
                  <a:noFill/>
                </a:ln>
                <a:solidFill>
                  <a:srgbClr val="15B6B8"/>
                </a:solidFill>
                <a:effectLst/>
                <a:latin typeface="inherit"/>
                <a:hlinkClick r:id="rId2" tooltip="Sistem bilangan"/>
              </a:rPr>
              <a:t>sistem</a:t>
            </a:r>
            <a:r>
              <a:rPr kumimoji="0" lang="en-US" altLang="en-US" sz="2400" b="0" i="0" u="sng" strike="noStrike" cap="none" normalizeH="0" baseline="0" dirty="0">
                <a:ln>
                  <a:noFill/>
                </a:ln>
                <a:solidFill>
                  <a:srgbClr val="15B6B8"/>
                </a:solidFill>
                <a:effectLst/>
                <a:latin typeface="inherit"/>
                <a:hlinkClick r:id="rId2" tooltip="Sistem bilangan"/>
              </a:rPr>
              <a:t> </a:t>
            </a:r>
            <a:r>
              <a:rPr kumimoji="0" lang="en-US" altLang="en-US" sz="2400" b="0" i="0" u="sng" strike="noStrike" cap="none" normalizeH="0" baseline="0" dirty="0" err="1">
                <a:ln>
                  <a:noFill/>
                </a:ln>
                <a:solidFill>
                  <a:srgbClr val="15B6B8"/>
                </a:solidFill>
                <a:effectLst/>
                <a:latin typeface="inherit"/>
                <a:hlinkClick r:id="rId2" tooltip="Sistem bilangan"/>
              </a:rPr>
              <a:t>bilangan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yang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menggunakan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10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macam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0,1,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sampai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9.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Setelah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9,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berikutnya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 0, 1 1, dan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seterusnya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posisi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di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9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diganti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444340"/>
              </a:solidFill>
              <a:effectLst/>
              <a:latin typeface="Source Sans Pro" panose="020B0503030403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0, 1, 2, .. 9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lagi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tetapi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di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depannya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dinaikkan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menjadi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ditemukan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oleh Al-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Kashi,ilmuwan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persia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sering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dikenal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sebagai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berbasis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10,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karena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tiap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menggunakan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basis (radix) 10,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seperti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yang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terlihat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contoh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berikut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angka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desimal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 123 = 1*10</a:t>
            </a:r>
            <a:r>
              <a:rPr kumimoji="0" lang="en-US" altLang="en-US" b="0" i="0" u="none" strike="noStrike" cap="none" normalizeH="0" baseline="30000" dirty="0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2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 + 2*10</a:t>
            </a:r>
            <a:r>
              <a:rPr kumimoji="0" lang="en-US" altLang="en-US" b="0" i="0" u="none" strike="noStrike" cap="none" normalizeH="0" baseline="30000" dirty="0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1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 + 3*10</a:t>
            </a:r>
            <a:r>
              <a:rPr kumimoji="0" lang="en-US" altLang="en-US" b="0" i="0" u="none" strike="noStrike" cap="none" normalizeH="0" baseline="30000" dirty="0">
                <a:ln>
                  <a:noFill/>
                </a:ln>
                <a:solidFill>
                  <a:srgbClr val="444340"/>
                </a:solidFill>
                <a:effectLst/>
                <a:latin typeface="inherit"/>
              </a:rPr>
              <a:t>0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444340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94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10122-B686-70E9-52A2-4CD907BC4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Berikut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tabel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menampilkan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(basis 10),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 biner"/>
              </a:rPr>
              <a:t>sistem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 biner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 biner"/>
              </a:rPr>
              <a:t>bilangan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 biner"/>
              </a:rPr>
              <a:t> biner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(basis 2),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/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Oktal"/>
              </a:rPr>
              <a:t>oktal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(basis 8), dan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4" tooltip="Heksadesimal"/>
              </a:rPr>
              <a:t>heksadesimal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(basis 16) 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merupakan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dasar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pengetahuan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untuk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mempelajari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5" tooltip="Komputer"/>
              </a:rPr>
              <a:t>komputer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digital.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oktal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dibentuk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biner-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mengelompokkan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tiap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3 bit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ujung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kanan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(LSB).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Sementara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heksadesimal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juga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dapat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dibentuk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mudah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biner-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mengelompokkan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tiap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4 bit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ujung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kanan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814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8075-5C2E-ECDB-981C-697503C9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Tabel</a:t>
            </a:r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619FA0-F6EF-7E28-CB78-1654DC16D9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474356"/>
              </p:ext>
            </p:extLst>
          </p:nvPr>
        </p:nvGraphicFramePr>
        <p:xfrm>
          <a:off x="1957136" y="1825628"/>
          <a:ext cx="7186864" cy="4353748"/>
        </p:xfrm>
        <a:graphic>
          <a:graphicData uri="http://schemas.openxmlformats.org/drawingml/2006/table">
            <a:tbl>
              <a:tblPr/>
              <a:tblGrid>
                <a:gridCol w="1796716">
                  <a:extLst>
                    <a:ext uri="{9D8B030D-6E8A-4147-A177-3AD203B41FA5}">
                      <a16:colId xmlns:a16="http://schemas.microsoft.com/office/drawing/2014/main" val="3382021488"/>
                    </a:ext>
                  </a:extLst>
                </a:gridCol>
                <a:gridCol w="1796716">
                  <a:extLst>
                    <a:ext uri="{9D8B030D-6E8A-4147-A177-3AD203B41FA5}">
                      <a16:colId xmlns:a16="http://schemas.microsoft.com/office/drawing/2014/main" val="502547703"/>
                    </a:ext>
                  </a:extLst>
                </a:gridCol>
                <a:gridCol w="1796716">
                  <a:extLst>
                    <a:ext uri="{9D8B030D-6E8A-4147-A177-3AD203B41FA5}">
                      <a16:colId xmlns:a16="http://schemas.microsoft.com/office/drawing/2014/main" val="1406268511"/>
                    </a:ext>
                  </a:extLst>
                </a:gridCol>
                <a:gridCol w="1796716">
                  <a:extLst>
                    <a:ext uri="{9D8B030D-6E8A-4147-A177-3AD203B41FA5}">
                      <a16:colId xmlns:a16="http://schemas.microsoft.com/office/drawing/2014/main" val="2500524368"/>
                    </a:ext>
                  </a:extLst>
                </a:gridCol>
              </a:tblGrid>
              <a:tr h="40612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 b="1" cap="all">
                          <a:effectLst/>
                          <a:latin typeface="inherit"/>
                        </a:rPr>
                        <a:t>DESIMAL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 b="1" cap="all">
                          <a:effectLst/>
                          <a:latin typeface="inherit"/>
                        </a:rPr>
                        <a:t>BINER (8 BIT)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 b="1" cap="all">
                          <a:effectLst/>
                          <a:latin typeface="inherit"/>
                        </a:rPr>
                        <a:t>OKTAL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 b="1" cap="all">
                          <a:effectLst/>
                          <a:latin typeface="inherit"/>
                        </a:rPr>
                        <a:t>HEKSADESIMAL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39267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0000 0000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086812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0000 0001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77430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2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0000 0010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002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02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460700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3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0000 0011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003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03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808971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4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0000 0100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004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04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511415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5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0000 0101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005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05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57851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6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0000 0110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006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06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065721"/>
                  </a:ext>
                </a:extLst>
              </a:tr>
              <a:tr h="23448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7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0000 0111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007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07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836165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8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0000 1000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08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454732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9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0000 1001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09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803864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10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0000 1010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012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0A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193559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11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0000 1011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013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0B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299058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12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0000 1100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014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0C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163663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13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0000 1101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015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0D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526798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14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0000 1110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016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389302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15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0000 1111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017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0F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506718"/>
                  </a:ext>
                </a:extLst>
              </a:tr>
              <a:tr h="23207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16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0001 0000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>
                          <a:effectLst/>
                          <a:latin typeface="inherit"/>
                        </a:rPr>
                        <a:t>020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100" dirty="0">
                          <a:effectLst/>
                          <a:latin typeface="inherit"/>
                        </a:rPr>
                        <a:t>10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012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72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BB89B-6F2F-2FF2-8AE9-A3E0D0D48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 OKTA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4DF1-106A-DE79-1577-4E55CFFF4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Oktal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basis 8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sebuah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"/>
              </a:rPr>
              <a:t>sistem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berbasis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delapan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Simbol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pada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ini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0,1,2,3,4,5,6,7.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Konversi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Oktal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berasal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biner"/>
              </a:rPr>
              <a:t>Sistem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biner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biner"/>
              </a:rPr>
              <a:t>bilangan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biner"/>
              </a:rPr>
              <a:t> biner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dikelompokkan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tiap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tiga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bit biner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ujung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paling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kanan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(LSB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Least Significant Bit).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249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510A3-92D5-2D81-CF5D-0F2C63F88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Tabel</a:t>
            </a:r>
            <a:r>
              <a:rPr lang="en-US" dirty="0"/>
              <a:t> Okta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6D5BA6-BC53-5D16-24C2-005FA12EA7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872847"/>
              </p:ext>
            </p:extLst>
          </p:nvPr>
        </p:nvGraphicFramePr>
        <p:xfrm>
          <a:off x="3384884" y="1773359"/>
          <a:ext cx="4757472" cy="4455870"/>
        </p:xfrm>
        <a:graphic>
          <a:graphicData uri="http://schemas.openxmlformats.org/drawingml/2006/table">
            <a:tbl>
              <a:tblPr/>
              <a:tblGrid>
                <a:gridCol w="2378736">
                  <a:extLst>
                    <a:ext uri="{9D8B030D-6E8A-4147-A177-3AD203B41FA5}">
                      <a16:colId xmlns:a16="http://schemas.microsoft.com/office/drawing/2014/main" val="3767526619"/>
                    </a:ext>
                  </a:extLst>
                </a:gridCol>
                <a:gridCol w="2378736">
                  <a:extLst>
                    <a:ext uri="{9D8B030D-6E8A-4147-A177-3AD203B41FA5}">
                      <a16:colId xmlns:a16="http://schemas.microsoft.com/office/drawing/2014/main" val="16387611"/>
                    </a:ext>
                  </a:extLst>
                </a:gridCol>
              </a:tblGrid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 cap="all">
                          <a:effectLst/>
                          <a:latin typeface="inherit"/>
                        </a:rPr>
                        <a:t>BINER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 cap="all">
                          <a:effectLst/>
                          <a:latin typeface="inherit"/>
                        </a:rPr>
                        <a:t>OKTAL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161608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000 000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701618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000 001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543543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000 010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02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023782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000 011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03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110836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000 100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04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710900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000 101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05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234213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000 110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06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145794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000 111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07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015649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001 000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716229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dirty="0">
                          <a:effectLst/>
                          <a:latin typeface="inherit"/>
                        </a:rPr>
                        <a:t>001 001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2126250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001 010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12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562490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001 011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13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75737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001 100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14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726134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001 101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15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429478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001 110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16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010503"/>
                  </a:ext>
                </a:extLst>
              </a:tr>
              <a:tr h="255961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001 111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dirty="0">
                          <a:effectLst/>
                          <a:latin typeface="inherit"/>
                        </a:rPr>
                        <a:t>17</a:t>
                      </a:r>
                    </a:p>
                  </a:txBody>
                  <a:tcPr marL="63990" marR="63990" marT="31995" marB="31995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82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053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40251-7A62-E92B-3259-C3E785134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 HEKSA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54CB4-1075-B027-B69F-9E00551E0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Heksadesimal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atau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1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1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basis 16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sebuah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"/>
              </a:rPr>
              <a:t>sistem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2" tooltip="Sistem bilangan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16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simbol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Berbeda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desimal"/>
              </a:rPr>
              <a:t>sistem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desimal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desimal"/>
              </a:rPr>
              <a:t>bilangan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desimal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3" tooltip="Sistem bilangan desimal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simbol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ini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adalah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angka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0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sampai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9,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ditambah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6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simbol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lainnya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menggunakan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huruf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hingga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F.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Sistem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bilangan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ini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digunakan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untuk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menampilkan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nilai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alamat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4" tooltip="Memori (komputer)"/>
              </a:rPr>
              <a:t>memori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dalam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 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5" tooltip="Pemrograman"/>
              </a:rPr>
              <a:t>pemrograman</a:t>
            </a:r>
            <a:r>
              <a:rPr lang="en-US" b="0" i="0" u="sng" dirty="0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5" tooltip="Pemrograman"/>
              </a:rPr>
              <a:t> </a:t>
            </a:r>
            <a:r>
              <a:rPr lang="en-US" b="0" i="0" u="sng" dirty="0" err="1">
                <a:solidFill>
                  <a:srgbClr val="15B6B8"/>
                </a:solidFill>
                <a:effectLst/>
                <a:latin typeface="Source Sans Pro" panose="020B0503030403020204" pitchFamily="34" charset="0"/>
                <a:hlinkClick r:id="rId5" tooltip="Pemrograman"/>
              </a:rPr>
              <a:t>komputer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. Nilai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desimal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yang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setara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dengan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setiap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simbol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tersebut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diperlihatkan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pada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tabel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b="0" i="0" dirty="0" err="1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berikut</a:t>
            </a:r>
            <a:r>
              <a:rPr lang="en-US" b="0" i="0" dirty="0">
                <a:solidFill>
                  <a:srgbClr val="444340"/>
                </a:solidFill>
                <a:effectLst/>
                <a:latin typeface="Source Sans Pro" panose="020B0503030403020204" pitchFamily="34" charset="0"/>
              </a:rPr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89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F9571-D60C-AEE1-E5F5-8B87DE9D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Heksa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8490D3-D662-F07A-B934-2096F6CA24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160695"/>
              </p:ext>
            </p:extLst>
          </p:nvPr>
        </p:nvGraphicFramePr>
        <p:xfrm>
          <a:off x="3449782" y="1822139"/>
          <a:ext cx="4754592" cy="4670730"/>
        </p:xfrm>
        <a:graphic>
          <a:graphicData uri="http://schemas.openxmlformats.org/drawingml/2006/table">
            <a:tbl>
              <a:tblPr/>
              <a:tblGrid>
                <a:gridCol w="396216">
                  <a:extLst>
                    <a:ext uri="{9D8B030D-6E8A-4147-A177-3AD203B41FA5}">
                      <a16:colId xmlns:a16="http://schemas.microsoft.com/office/drawing/2014/main" val="1854391427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2982260593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3928257745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2439722126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2696308980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1158921472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951019748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1115147535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1418839270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3433624566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1548194445"/>
                    </a:ext>
                  </a:extLst>
                </a:gridCol>
                <a:gridCol w="396216">
                  <a:extLst>
                    <a:ext uri="{9D8B030D-6E8A-4147-A177-3AD203B41FA5}">
                      <a16:colId xmlns:a16="http://schemas.microsoft.com/office/drawing/2014/main" val="244615792"/>
                    </a:ext>
                  </a:extLst>
                </a:gridCol>
              </a:tblGrid>
              <a:tr h="282978"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/>
                </a:tc>
                <a:extLst>
                  <a:ext uri="{0D108BD9-81ED-4DB2-BD59-A6C34878D82A}">
                    <a16:rowId xmlns:a16="http://schemas.microsoft.com/office/drawing/2014/main" val="1627552709"/>
                  </a:ext>
                </a:extLst>
              </a:tr>
              <a:tr h="28297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0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L>
                      <a:noFill/>
                    </a:lnL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879606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1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47201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2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2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2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140813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3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3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3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016728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079246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4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4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4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598160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5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5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5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730415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6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6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6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879251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7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7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7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453193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498494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8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8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10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569624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9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9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11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182899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A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10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12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525150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B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11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13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84610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652524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C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12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14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563487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D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13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15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2806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E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14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16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897420"/>
                  </a:ext>
                </a:extLst>
              </a:tr>
              <a:tr h="212322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 b="1">
                          <a:effectLst/>
                          <a:latin typeface="inherit"/>
                        </a:rPr>
                        <a:t>F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hex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15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dec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=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17</a:t>
                      </a:r>
                      <a:r>
                        <a:rPr lang="en-US" sz="1300" baseline="-25000">
                          <a:effectLst/>
                          <a:latin typeface="inherit"/>
                        </a:rPr>
                        <a:t>oct</a:t>
                      </a:r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300">
                          <a:effectLst/>
                          <a:latin typeface="inheri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792739"/>
                  </a:ext>
                </a:extLst>
              </a:tr>
              <a:tr h="282978"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endParaRPr lang="en-US" sz="1300">
                        <a:effectLst/>
                        <a:latin typeface="inheri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L>
                      <a:noFill/>
                    </a:lnL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300"/>
                    </a:p>
                  </a:txBody>
                  <a:tcPr marL="65929" marR="65929" marT="32965" marB="32965"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65929" marR="65929" marT="32965" marB="3296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8251066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8F0CBA5-87A8-BAC4-3E16-85546061D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993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B0DDA-5F21-094F-7C52-9AE4B57E0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i="0" dirty="0">
                <a:solidFill>
                  <a:srgbClr val="444340"/>
                </a:solidFill>
                <a:effectLst/>
                <a:latin typeface="inherit"/>
              </a:rPr>
            </a:br>
            <a:r>
              <a:rPr lang="it-IT" b="1" i="0" dirty="0">
                <a:solidFill>
                  <a:srgbClr val="444340"/>
                </a:solidFill>
                <a:effectLst/>
                <a:latin typeface="inherit"/>
              </a:rPr>
              <a:t>Konversi dari heksadesimal ke desimal</a:t>
            </a:r>
            <a:br>
              <a:rPr lang="it-IT" b="1" i="0" dirty="0">
                <a:solidFill>
                  <a:srgbClr val="444340"/>
                </a:solidFill>
                <a:effectLst/>
                <a:latin typeface="Yrsa"/>
              </a:rPr>
            </a:br>
            <a:br>
              <a:rPr lang="en-US" b="1" i="0" dirty="0">
                <a:solidFill>
                  <a:srgbClr val="444340"/>
                </a:solidFill>
                <a:effectLst/>
                <a:latin typeface="Yrsa"/>
              </a:rPr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8E5758B-79BF-12CC-F947-6CAE33A6C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964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1236</Words>
  <Application>Microsoft Office PowerPoint</Application>
  <PresentationFormat>Widescreen</PresentationFormat>
  <Paragraphs>354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inherit</vt:lpstr>
      <vt:lpstr>Source Sans Pro</vt:lpstr>
      <vt:lpstr>Yrsa</vt:lpstr>
      <vt:lpstr>Office Theme</vt:lpstr>
      <vt:lpstr>BILANGAN BINER</vt:lpstr>
      <vt:lpstr>Sejarah </vt:lpstr>
      <vt:lpstr>PowerPoint Presentation</vt:lpstr>
      <vt:lpstr>Perhitungan bilangan biner </vt:lpstr>
      <vt:lpstr>sistem bilangan </vt:lpstr>
      <vt:lpstr>PowerPoint Presentation</vt:lpstr>
      <vt:lpstr>Konversi desimal ke biner</vt:lpstr>
      <vt:lpstr>PowerPoint Presentation</vt:lpstr>
      <vt:lpstr>BILANGAN DESIMAL</vt:lpstr>
      <vt:lpstr>PowerPoint Presentation</vt:lpstr>
      <vt:lpstr>Tabel </vt:lpstr>
      <vt:lpstr>BILANGAN OKTA</vt:lpstr>
      <vt:lpstr>Tabel Okta</vt:lpstr>
      <vt:lpstr>BILANGAN HEKSA</vt:lpstr>
      <vt:lpstr>Tabel Heksa</vt:lpstr>
      <vt:lpstr> Konversi dari heksadesimal ke desimal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BILANGAN BINER</dc:title>
  <dc:creator>user</dc:creator>
  <cp:lastModifiedBy>user</cp:lastModifiedBy>
  <cp:revision>2</cp:revision>
  <dcterms:created xsi:type="dcterms:W3CDTF">2022-10-03T23:43:59Z</dcterms:created>
  <dcterms:modified xsi:type="dcterms:W3CDTF">2022-10-04T07:30:41Z</dcterms:modified>
</cp:coreProperties>
</file>